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256" r:id="rId2"/>
    <p:sldId id="257" r:id="rId3"/>
    <p:sldId id="290" r:id="rId4"/>
    <p:sldId id="291" r:id="rId5"/>
    <p:sldId id="279" r:id="rId6"/>
    <p:sldId id="280" r:id="rId7"/>
    <p:sldId id="281" r:id="rId8"/>
    <p:sldId id="292" r:id="rId9"/>
    <p:sldId id="286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21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2B6509-9255-485E-9A58-06EAE4E8978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923" y="5964249"/>
            <a:ext cx="12397154" cy="1022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Cinematic Studies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Introduction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670AF-D5D6-CC5F-0F73-F46367124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60" y="6056699"/>
            <a:ext cx="2422691" cy="70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33447E-3F60-8954-BC25-E41D37787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5" y="5899961"/>
            <a:ext cx="934309" cy="925477"/>
          </a:xfrm>
          <a:prstGeom prst="rect">
            <a:avLst/>
          </a:prstGeom>
        </p:spPr>
      </p:pic>
      <p:pic>
        <p:nvPicPr>
          <p:cNvPr id="8" name="Picture 2" descr="Unity (game engine) - Wikipedia">
            <a:extLst>
              <a:ext uri="{FF2B5EF4-FFF2-40B4-BE49-F238E27FC236}">
                <a16:creationId xmlns:a16="http://schemas.microsoft.com/office/drawing/2014/main" id="{3F867583-7FC1-54A0-BC5F-53EA3D0E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6" y="6188221"/>
            <a:ext cx="1557691" cy="5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5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Do you have any questions related to the topics mentioned?</a:t>
            </a:r>
          </a:p>
          <a:p>
            <a:r>
              <a:rPr lang="en-US" dirty="0"/>
              <a:t>Any topics you would like to see specifically?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15" y="284176"/>
            <a:ext cx="756462" cy="612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854" y="2651250"/>
            <a:ext cx="2051986" cy="4086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084" y="3655220"/>
            <a:ext cx="2729221" cy="3042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840" y="5590184"/>
            <a:ext cx="1271250" cy="114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048" y="4890499"/>
            <a:ext cx="638329" cy="11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6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Introduction</a:t>
            </a:r>
          </a:p>
          <a:p>
            <a:r>
              <a:rPr lang="en-US" dirty="0"/>
              <a:t>Cinematic Studies - Course Overview</a:t>
            </a:r>
          </a:p>
          <a:p>
            <a:r>
              <a:rPr lang="en-US" dirty="0"/>
              <a:t>Cinematic Studies - Course Assignments &amp; Grading</a:t>
            </a:r>
          </a:p>
          <a:p>
            <a:r>
              <a:rPr lang="en-US" dirty="0"/>
              <a:t>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9E826-7D80-4A62-A29A-AEA39B0F5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09" y="3517315"/>
            <a:ext cx="5447251" cy="306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089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 Programmer / Programming Manager @ NetEase Shanghai X23</a:t>
            </a:r>
          </a:p>
          <a:p>
            <a:r>
              <a:rPr lang="en-US" dirty="0"/>
              <a:t>10+ years experience, 8+ AAA Games, 3+ AA Games, 5 Top Studios</a:t>
            </a:r>
          </a:p>
          <a:p>
            <a:r>
              <a:rPr lang="en-US" dirty="0"/>
              <a:t>Developing: AAA games using C++, Indie Games in Unity using C#</a:t>
            </a:r>
          </a:p>
          <a:p>
            <a:r>
              <a:rPr lang="en-US" dirty="0"/>
              <a:t>Lecturing C# and Unity at Universities (</a:t>
            </a:r>
            <a:r>
              <a:rPr lang="en-US" dirty="0" err="1"/>
              <a:t>ShanghaiTech</a:t>
            </a:r>
            <a:r>
              <a:rPr lang="en-US" dirty="0"/>
              <a:t> &amp; SHVFS)</a:t>
            </a:r>
          </a:p>
          <a:p>
            <a:r>
              <a:rPr lang="en-US" b="1" dirty="0"/>
              <a:t>https://www.briancox.be</a:t>
            </a:r>
          </a:p>
          <a:p>
            <a:endParaRPr lang="en-US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F00561B-844B-49E6-91A4-6F4D4C3BA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94" y="4542611"/>
            <a:ext cx="2885490" cy="2164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147" y="2204965"/>
            <a:ext cx="2578314" cy="4501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6BC1D6-8650-41DC-9E05-6DCA96BBA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29" y="4542610"/>
            <a:ext cx="2883484" cy="2164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3CA622-716C-46F2-8FDE-B7EEEE1F4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041" y="4542611"/>
            <a:ext cx="2885489" cy="2164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664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37B3E7F-CD81-4280-8055-B9211FCA56A4}"/>
              </a:ext>
            </a:extLst>
          </p:cNvPr>
          <p:cNvSpPr/>
          <p:nvPr/>
        </p:nvSpPr>
        <p:spPr>
          <a:xfrm>
            <a:off x="65842" y="2976063"/>
            <a:ext cx="1143056" cy="724865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14D989B-AEB8-4F8E-93F2-40E954983B09}"/>
              </a:ext>
            </a:extLst>
          </p:cNvPr>
          <p:cNvSpPr/>
          <p:nvPr/>
        </p:nvSpPr>
        <p:spPr>
          <a:xfrm>
            <a:off x="65842" y="1642440"/>
            <a:ext cx="1143056" cy="724865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Introduction -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886509"/>
            <a:ext cx="10850060" cy="489179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2013			Age of Wonders III – Intern </a:t>
            </a:r>
            <a:r>
              <a:rPr lang="en-US" dirty="0">
                <a:sym typeface="Wingdings" panose="05000000000000000000" pitchFamily="2" charset="2"/>
              </a:rPr>
              <a:t> UI &amp; Gameplay Programmer	[Gameplay, UI, Tools]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2013 – 2014		Kinect Sports Rivals  UI Programmer		[UI]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2015			Rare Replay  Main UI Programmer			[UI, Flash, Team Management]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2016			Sea of Thieves  Gameplay Programmer II		[Gameplay, Network, Prototyping, Perf. Opt.]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2016 – 2017		Halo Wars II  UI Programmer			[UI, Networking]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2017 – 2018		Far Cry 5 DLCs  UI Programmer			[UI]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2017 – 2019		Far Cry New Dawn  Senior UI Programmer		[UI, Network, Gameplay]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2019 – now		Cygnus  Lead Programmer / Programming Manager	[Gameplay, Team Management, Design]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EB5F83A-7EBD-4AFC-94E5-6D8949759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1" y="2438956"/>
            <a:ext cx="427401" cy="5392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B4933D-43AF-4495-9306-716667205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" y="1728647"/>
            <a:ext cx="400969" cy="5524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843A664-9966-49CE-8AAA-DDE10BB1C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" y="3077897"/>
            <a:ext cx="408212" cy="5524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531A5CB-BF9E-430A-AC86-65777AD38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85" y="1728132"/>
            <a:ext cx="433158" cy="6172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3C6578A-DC1D-4F16-8BEC-7C40F3F049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85" y="3061381"/>
            <a:ext cx="427401" cy="5854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1119F7-BC08-4365-9CFC-D37F5BAF9B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85" y="3696266"/>
            <a:ext cx="460188" cy="5854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06179F5-A184-40BE-9A66-4A5D5A41EB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83" y="4334983"/>
            <a:ext cx="460187" cy="630393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73A3D7D7-BE8C-4245-ACB6-BCEBF818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" y="1903218"/>
            <a:ext cx="305102" cy="20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E73D92-2BC6-431E-8C7D-9F2668AD66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21" y="4332406"/>
            <a:ext cx="499369" cy="6358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DB0F033-C0D8-4564-AF8F-6548409096D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r="6799"/>
          <a:stretch/>
        </p:blipFill>
        <p:spPr>
          <a:xfrm>
            <a:off x="2594983" y="5042736"/>
            <a:ext cx="447952" cy="6067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452C7F6-6544-4436-9C61-F81F3FF333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21" y="5042736"/>
            <a:ext cx="818563" cy="460442"/>
          </a:xfrm>
          <a:prstGeom prst="rect">
            <a:avLst/>
          </a:prstGeom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0522201D-B649-454F-8D70-8DA201CEB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9" y="3234683"/>
            <a:ext cx="305102" cy="2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C814BBB-B496-4B7D-AAEB-F0AF6E1E8F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84" y="5725060"/>
            <a:ext cx="431116" cy="546288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C390F77-2E46-4457-981D-163CB8EDB462}"/>
              </a:ext>
            </a:extLst>
          </p:cNvPr>
          <p:cNvSpPr/>
          <p:nvPr/>
        </p:nvSpPr>
        <p:spPr>
          <a:xfrm>
            <a:off x="59863" y="4252203"/>
            <a:ext cx="1143056" cy="724865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4">
            <a:extLst>
              <a:ext uri="{FF2B5EF4-FFF2-40B4-BE49-F238E27FC236}">
                <a16:creationId xmlns:a16="http://schemas.microsoft.com/office/drawing/2014/main" id="{158351B1-B8C5-40B7-B8C8-0F3BEC00B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1" y="4510823"/>
            <a:ext cx="305102" cy="2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4C40589-CB95-4DE4-838D-0690A2537C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4" y="4368074"/>
            <a:ext cx="397305" cy="541780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7A97CBD-88F4-4BED-A9F4-1F95C0548AC2}"/>
              </a:ext>
            </a:extLst>
          </p:cNvPr>
          <p:cNvSpPr/>
          <p:nvPr/>
        </p:nvSpPr>
        <p:spPr>
          <a:xfrm>
            <a:off x="59863" y="5246903"/>
            <a:ext cx="1143056" cy="724865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" descr="Flag of China - Wikipedia">
            <a:extLst>
              <a:ext uri="{FF2B5EF4-FFF2-40B4-BE49-F238E27FC236}">
                <a16:creationId xmlns:a16="http://schemas.microsoft.com/office/drawing/2014/main" id="{C16738A9-4486-4202-9BBF-7591CDA2B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6" y="5531963"/>
            <a:ext cx="305102" cy="2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D92BFB6-6B0F-42A5-8D05-C62A556E070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9" y="5374597"/>
            <a:ext cx="503177" cy="461665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3CED77C-F6FC-4751-99BC-AC5091DCE24C}"/>
              </a:ext>
            </a:extLst>
          </p:cNvPr>
          <p:cNvSpPr/>
          <p:nvPr/>
        </p:nvSpPr>
        <p:spPr>
          <a:xfrm>
            <a:off x="59863" y="6099462"/>
            <a:ext cx="1143056" cy="724865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" descr="Flag of China - Wikipedia">
            <a:extLst>
              <a:ext uri="{FF2B5EF4-FFF2-40B4-BE49-F238E27FC236}">
                <a16:creationId xmlns:a16="http://schemas.microsoft.com/office/drawing/2014/main" id="{8F1077A2-3B52-43D9-95B2-0E1DC2010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" y="6384522"/>
            <a:ext cx="305102" cy="2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NetEase Logo - LogoDix">
            <a:extLst>
              <a:ext uri="{FF2B5EF4-FFF2-40B4-BE49-F238E27FC236}">
                <a16:creationId xmlns:a16="http://schemas.microsoft.com/office/drawing/2014/main" id="{A8C20DB8-BE71-4885-A64A-A5808192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7" y="6354260"/>
            <a:ext cx="602499" cy="2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Left Brace 4103">
            <a:extLst>
              <a:ext uri="{FF2B5EF4-FFF2-40B4-BE49-F238E27FC236}">
                <a16:creationId xmlns:a16="http://schemas.microsoft.com/office/drawing/2014/main" id="{751DA5B4-A4F8-471E-8329-68C5076460CA}"/>
              </a:ext>
            </a:extLst>
          </p:cNvPr>
          <p:cNvSpPr/>
          <p:nvPr/>
        </p:nvSpPr>
        <p:spPr>
          <a:xfrm>
            <a:off x="1098179" y="2393245"/>
            <a:ext cx="427401" cy="1801526"/>
          </a:xfrm>
          <a:prstGeom prst="leftBrace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eft Brace 83">
            <a:extLst>
              <a:ext uri="{FF2B5EF4-FFF2-40B4-BE49-F238E27FC236}">
                <a16:creationId xmlns:a16="http://schemas.microsoft.com/office/drawing/2014/main" id="{CA930819-D1F1-4764-883B-09E5587C86C7}"/>
              </a:ext>
            </a:extLst>
          </p:cNvPr>
          <p:cNvSpPr/>
          <p:nvPr/>
        </p:nvSpPr>
        <p:spPr>
          <a:xfrm>
            <a:off x="1160717" y="5108130"/>
            <a:ext cx="339696" cy="1009925"/>
          </a:xfrm>
          <a:prstGeom prst="leftBrace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eft Brace 84">
            <a:extLst>
              <a:ext uri="{FF2B5EF4-FFF2-40B4-BE49-F238E27FC236}">
                <a16:creationId xmlns:a16="http://schemas.microsoft.com/office/drawing/2014/main" id="{3A622388-39FD-4FF0-B901-72E25C95C6C4}"/>
              </a:ext>
            </a:extLst>
          </p:cNvPr>
          <p:cNvSpPr/>
          <p:nvPr/>
        </p:nvSpPr>
        <p:spPr>
          <a:xfrm>
            <a:off x="1219357" y="1686973"/>
            <a:ext cx="281056" cy="593606"/>
          </a:xfrm>
          <a:prstGeom prst="leftBrace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83E3373D-0ED5-4EEC-A2F8-9B6FFF831974}"/>
              </a:ext>
            </a:extLst>
          </p:cNvPr>
          <p:cNvSpPr/>
          <p:nvPr/>
        </p:nvSpPr>
        <p:spPr>
          <a:xfrm>
            <a:off x="1214402" y="4322465"/>
            <a:ext cx="281056" cy="593606"/>
          </a:xfrm>
          <a:prstGeom prst="leftBrace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eft Brace 86">
            <a:extLst>
              <a:ext uri="{FF2B5EF4-FFF2-40B4-BE49-F238E27FC236}">
                <a16:creationId xmlns:a16="http://schemas.microsoft.com/office/drawing/2014/main" id="{8668225D-1F5D-4C70-B095-B16E2DF21EF2}"/>
              </a:ext>
            </a:extLst>
          </p:cNvPr>
          <p:cNvSpPr/>
          <p:nvPr/>
        </p:nvSpPr>
        <p:spPr>
          <a:xfrm>
            <a:off x="1190037" y="6233311"/>
            <a:ext cx="281056" cy="570934"/>
          </a:xfrm>
          <a:prstGeom prst="leftBrace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2" name="Picture 4111">
            <a:extLst>
              <a:ext uri="{FF2B5EF4-FFF2-40B4-BE49-F238E27FC236}">
                <a16:creationId xmlns:a16="http://schemas.microsoft.com/office/drawing/2014/main" id="{3E3935B1-2C25-45DD-A676-B81403A8DF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93" y="6303542"/>
            <a:ext cx="1733869" cy="5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7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10763222" cy="4726004"/>
          </a:xfrm>
        </p:spPr>
        <p:txBody>
          <a:bodyPr>
            <a:normAutofit/>
          </a:bodyPr>
          <a:lstStyle/>
          <a:p>
            <a:r>
              <a:rPr lang="en-GB" b="1" dirty="0"/>
              <a:t>Creating and Navigating a 3D environment in preparation for a Digital Movie Set</a:t>
            </a:r>
            <a:endParaRPr lang="en-US" b="1" dirty="0"/>
          </a:p>
          <a:p>
            <a:pPr lvl="1"/>
            <a:r>
              <a:rPr lang="en-GB" dirty="0"/>
              <a:t>Object Creation &amp; Placement in 3D space</a:t>
            </a:r>
          </a:p>
          <a:p>
            <a:pPr lvl="1"/>
            <a:r>
              <a:rPr lang="en-US" dirty="0"/>
              <a:t>Moving, Rotating and Scaling objects</a:t>
            </a:r>
          </a:p>
          <a:p>
            <a:pPr lvl="1"/>
            <a:r>
              <a:rPr lang="en-US" dirty="0"/>
              <a:t>Project resources &amp; Scene Management</a:t>
            </a:r>
          </a:p>
          <a:p>
            <a:pPr lvl="1"/>
            <a:r>
              <a:rPr lang="en-US" dirty="0"/>
              <a:t>Adding components to objects</a:t>
            </a:r>
          </a:p>
          <a:p>
            <a:pPr lvl="1"/>
            <a:r>
              <a:rPr lang="en-US" dirty="0"/>
              <a:t>Creating Materials</a:t>
            </a:r>
          </a:p>
          <a:p>
            <a:r>
              <a:rPr lang="en-GB" b="1" dirty="0"/>
              <a:t>Creating atmosphere using Lighting</a:t>
            </a:r>
            <a:endParaRPr lang="en-US" b="1" dirty="0"/>
          </a:p>
          <a:p>
            <a:pPr lvl="1" fontAlgn="base"/>
            <a:r>
              <a:rPr lang="en-US" dirty="0"/>
              <a:t>Adding lights to our 3D scene</a:t>
            </a:r>
            <a:r>
              <a:rPr lang="en-GB" dirty="0"/>
              <a:t> (Omni light, Directional Light, ...) </a:t>
            </a:r>
          </a:p>
          <a:p>
            <a:pPr fontAlgn="base"/>
            <a:r>
              <a:rPr lang="en-GB" b="1" dirty="0"/>
              <a:t>Implementing Custom Art in a Digital Movie Set</a:t>
            </a:r>
          </a:p>
          <a:p>
            <a:pPr lvl="1" fontAlgn="base"/>
            <a:r>
              <a:rPr lang="en-US" dirty="0"/>
              <a:t>Importing Textures, 3D models, animations, audio effects, music, …</a:t>
            </a:r>
          </a:p>
          <a:p>
            <a:pPr lvl="1"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2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GB" b="1" dirty="0"/>
              <a:t>Creating a digital Camera Sequence</a:t>
            </a:r>
          </a:p>
          <a:p>
            <a:pPr lvl="1"/>
            <a:r>
              <a:rPr lang="en-GB" dirty="0"/>
              <a:t>Transitions between digital Cameras</a:t>
            </a:r>
          </a:p>
          <a:p>
            <a:r>
              <a:rPr lang="en-US" b="1" dirty="0"/>
              <a:t>Adding feeling &amp; emotions through Sound &amp; Music</a:t>
            </a:r>
          </a:p>
          <a:p>
            <a:r>
              <a:rPr lang="en-US" b="1" dirty="0"/>
              <a:t>Setting the tone and atmosphere of the movie</a:t>
            </a:r>
          </a:p>
          <a:p>
            <a:pPr lvl="1"/>
            <a:r>
              <a:rPr lang="en-US" dirty="0"/>
              <a:t>Adding Visual Effects &amp; Particles to a Scene</a:t>
            </a:r>
            <a:endParaRPr lang="en-GB" dirty="0"/>
          </a:p>
          <a:p>
            <a:pPr lvl="1" fontAlgn="base"/>
            <a:r>
              <a:rPr lang="en-GB" dirty="0"/>
              <a:t>Controlling the tone and mood using Post-Processing</a:t>
            </a:r>
          </a:p>
          <a:p>
            <a:pPr fontAlgn="base"/>
            <a:r>
              <a:rPr lang="en-US" b="1" dirty="0"/>
              <a:t>Material setup and variations in render quality</a:t>
            </a:r>
          </a:p>
          <a:p>
            <a:r>
              <a:rPr lang="en-GB" b="1" dirty="0"/>
              <a:t>Shaders</a:t>
            </a:r>
          </a:p>
          <a:p>
            <a:pPr lvl="1"/>
            <a:r>
              <a:rPr lang="en-GB" dirty="0"/>
              <a:t>Implementing custom shader effects</a:t>
            </a:r>
          </a:p>
          <a:p>
            <a:pPr fontAlgn="base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498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b="1" dirty="0"/>
              <a:t>Adding Animated Characters to a scene</a:t>
            </a:r>
          </a:p>
          <a:p>
            <a:pPr lvl="1"/>
            <a:r>
              <a:rPr lang="en-US" dirty="0"/>
              <a:t>Static posed characters</a:t>
            </a:r>
          </a:p>
          <a:p>
            <a:pPr lvl="1"/>
            <a:r>
              <a:rPr lang="en-US" dirty="0"/>
              <a:t>Fully animated characters</a:t>
            </a:r>
          </a:p>
          <a:p>
            <a:pPr lvl="1"/>
            <a:r>
              <a:rPr lang="en-US" dirty="0"/>
              <a:t>Animation Blending</a:t>
            </a:r>
          </a:p>
          <a:p>
            <a:pPr lvl="1"/>
            <a:r>
              <a:rPr lang="en-US" dirty="0"/>
              <a:t>Setting up an Animation Tree</a:t>
            </a:r>
          </a:p>
          <a:p>
            <a:r>
              <a:rPr lang="en-GB" b="1" dirty="0" err="1"/>
              <a:t>RootMotion</a:t>
            </a:r>
            <a:r>
              <a:rPr lang="en-GB" b="1" dirty="0"/>
              <a:t> Animations &amp; Animation Sequence Setup</a:t>
            </a:r>
          </a:p>
          <a:p>
            <a:r>
              <a:rPr lang="en-GB" b="1" dirty="0"/>
              <a:t>Inverse Kinematics for precise animation handling</a:t>
            </a:r>
          </a:p>
          <a:p>
            <a:pPr lvl="1"/>
            <a:r>
              <a:rPr lang="en-GB" dirty="0"/>
              <a:t>Characters holding weapons or objects</a:t>
            </a:r>
          </a:p>
          <a:p>
            <a:r>
              <a:rPr lang="en-US" b="1" dirty="0"/>
              <a:t>Using animation events to trigger follow up Actions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15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Adding 3D text and UI elements in the World &amp; UI</a:t>
            </a:r>
          </a:p>
          <a:p>
            <a:pPr fontAlgn="base"/>
            <a:r>
              <a:rPr lang="en-US" b="1" dirty="0"/>
              <a:t>Video inception</a:t>
            </a:r>
          </a:p>
          <a:p>
            <a:pPr lvl="1" fontAlgn="base"/>
            <a:r>
              <a:rPr lang="en-US" dirty="0"/>
              <a:t>Playing videos within our Digital scene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95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Assignments &amp; Grading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Assignment 1 </a:t>
            </a:r>
            <a:r>
              <a:rPr lang="en-US" dirty="0"/>
              <a:t>– “Frozen in Time” Cinematic – Week 4 – 20/100</a:t>
            </a:r>
          </a:p>
          <a:p>
            <a:pPr lvl="1"/>
            <a:r>
              <a:rPr lang="en-US" dirty="0"/>
              <a:t>Architectural or landscape setting with multiple cameras and camera transitions.</a:t>
            </a:r>
          </a:p>
          <a:p>
            <a:pPr lvl="1"/>
            <a:r>
              <a:rPr lang="en-US" dirty="0"/>
              <a:t>Characters are not animated and are using poses (if characters are present in the scene)</a:t>
            </a:r>
            <a:endParaRPr lang="en-GB" dirty="0"/>
          </a:p>
          <a:p>
            <a:endParaRPr lang="en-GB" b="1" dirty="0"/>
          </a:p>
          <a:p>
            <a:r>
              <a:rPr lang="en-US" b="1" dirty="0"/>
              <a:t>Assignment 2 </a:t>
            </a:r>
            <a:r>
              <a:rPr lang="en-US" dirty="0"/>
              <a:t>– Animated Cinematic – Week 8 – 20/10</a:t>
            </a:r>
          </a:p>
          <a:p>
            <a:pPr lvl="1"/>
            <a:r>
              <a:rPr lang="en-US" dirty="0"/>
              <a:t>A scene which has both environmental setup as well as animated characters and elements in the background.</a:t>
            </a:r>
          </a:p>
          <a:p>
            <a:pPr lvl="1"/>
            <a:endParaRPr lang="en-GB" dirty="0"/>
          </a:p>
          <a:p>
            <a:r>
              <a:rPr lang="en-US" b="1" dirty="0"/>
              <a:t>Assignment 3 </a:t>
            </a:r>
            <a:r>
              <a:rPr lang="en-US" dirty="0"/>
              <a:t>- Block-Out of Final Assignment – Week 12 – 20/100</a:t>
            </a:r>
          </a:p>
          <a:p>
            <a:pPr lvl="1"/>
            <a:r>
              <a:rPr lang="en-US" dirty="0"/>
              <a:t>Demonstrate the scene build up and camera settings of your final project (without need for visual effects &amp; polish)</a:t>
            </a:r>
            <a:br>
              <a:rPr lang="en-GB" dirty="0"/>
            </a:br>
            <a:endParaRPr lang="en-GB" dirty="0"/>
          </a:p>
          <a:p>
            <a:r>
              <a:rPr lang="en-US" b="1" dirty="0"/>
              <a:t>Final Project </a:t>
            </a:r>
            <a:r>
              <a:rPr lang="en-US" dirty="0"/>
              <a:t>– Final Cinematic - Week 16 – 40/100</a:t>
            </a:r>
          </a:p>
          <a:p>
            <a:pPr lvl="1"/>
            <a:r>
              <a:rPr lang="en-US" dirty="0"/>
              <a:t>Using every technique learned in the course creating a cinematic sequence which has animated characters, post-processing, visual effects, sound effects and able to showcase a fully polished cinematic video.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398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3088</TotalTime>
  <Words>628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Banded</vt:lpstr>
      <vt:lpstr>Cinematic Studies</vt:lpstr>
      <vt:lpstr>Class overview</vt:lpstr>
      <vt:lpstr>Personal Introduction</vt:lpstr>
      <vt:lpstr>Personal Introduction - Experience</vt:lpstr>
      <vt:lpstr>Course Overview</vt:lpstr>
      <vt:lpstr>Course Overview</vt:lpstr>
      <vt:lpstr>Course Overview</vt:lpstr>
      <vt:lpstr>Course Overview</vt:lpstr>
      <vt:lpstr>Course Assignments &amp; Grading</vt:lpstr>
      <vt:lpstr>Q&amp;A</vt:lpstr>
    </vt:vector>
  </TitlesOfParts>
  <Company>Scan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Cox</dc:creator>
  <cp:lastModifiedBy>Brian Cox</cp:lastModifiedBy>
  <cp:revision>75</cp:revision>
  <dcterms:created xsi:type="dcterms:W3CDTF">2018-12-08T05:43:34Z</dcterms:created>
  <dcterms:modified xsi:type="dcterms:W3CDTF">2023-07-25T13:40:29Z</dcterms:modified>
</cp:coreProperties>
</file>