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2" r:id="rId1"/>
  </p:sldMasterIdLst>
  <p:sldIdLst>
    <p:sldId id="304" r:id="rId2"/>
    <p:sldId id="257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8" r:id="rId11"/>
    <p:sldId id="317" r:id="rId12"/>
    <p:sldId id="316" r:id="rId13"/>
    <p:sldId id="319" r:id="rId14"/>
    <p:sldId id="321" r:id="rId15"/>
    <p:sldId id="320" r:id="rId16"/>
    <p:sldId id="28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4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2848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569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D2B6509-9255-485E-9A58-06EAE4E89782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4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24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9773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440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608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7701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773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0213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B6509-9255-485E-9A58-06EAE4E89782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338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6D2B6509-9255-485E-9A58-06EAE4E89782}" type="datetimeFigureOut">
              <a:rPr lang="en-GB" smtClean="0"/>
              <a:t>12/02/2023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5A82578E-33E6-49EC-9C83-16692F327B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152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43" r:id="rId1"/>
    <p:sldLayoutId id="2147484144" r:id="rId2"/>
    <p:sldLayoutId id="2147484145" r:id="rId3"/>
    <p:sldLayoutId id="2147484146" r:id="rId4"/>
    <p:sldLayoutId id="2147484147" r:id="rId5"/>
    <p:sldLayoutId id="2147484148" r:id="rId6"/>
    <p:sldLayoutId id="2147484149" r:id="rId7"/>
    <p:sldLayoutId id="2147484150" r:id="rId8"/>
    <p:sldLayoutId id="2147484151" r:id="rId9"/>
    <p:sldLayoutId id="2147484152" r:id="rId10"/>
    <p:sldLayoutId id="214748415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mixamo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87923" y="5964249"/>
            <a:ext cx="12397154" cy="102270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Cinematic Studies</a:t>
            </a:r>
            <a:endParaRPr lang="en-GB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Creating </a:t>
            </a:r>
            <a:r>
              <a:rPr lang="en-GB" sz="3600" dirty="0" smtClean="0"/>
              <a:t>a digital Camera sequence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7860" y="6056699"/>
            <a:ext cx="2422691" cy="7052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95" y="5899961"/>
            <a:ext cx="934309" cy="925477"/>
          </a:xfrm>
          <a:prstGeom prst="rect">
            <a:avLst/>
          </a:prstGeom>
        </p:spPr>
      </p:pic>
      <p:pic>
        <p:nvPicPr>
          <p:cNvPr id="1026" name="Picture 2" descr="Unity (game engine) - Wikipedia">
            <a:extLst>
              <a:ext uri="{FF2B5EF4-FFF2-40B4-BE49-F238E27FC236}">
                <a16:creationId xmlns:a16="http://schemas.microsoft.com/office/drawing/2014/main" xmlns="" id="{6F74F912-47E9-24C0-04C8-07C66FEE46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2486" y="6188221"/>
            <a:ext cx="1557691" cy="57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014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GB" dirty="0"/>
              <a:t>The </a:t>
            </a:r>
            <a:r>
              <a:rPr lang="en-GB" b="1" dirty="0"/>
              <a:t>Aim</a:t>
            </a:r>
            <a:r>
              <a:rPr lang="en-GB" dirty="0"/>
              <a:t> properties offer the following procedural algorithms for rotating a Virtual Camera to face the </a:t>
            </a:r>
            <a:r>
              <a:rPr lang="en-GB" b="1" dirty="0"/>
              <a:t>Look At</a:t>
            </a:r>
            <a:r>
              <a:rPr lang="en-GB" dirty="0"/>
              <a:t> target:</a:t>
            </a:r>
          </a:p>
          <a:p>
            <a:r>
              <a:rPr lang="en-GB" b="1" dirty="0"/>
              <a:t>Composer</a:t>
            </a:r>
            <a:r>
              <a:rPr lang="en-GB" dirty="0"/>
              <a:t>: Keep the </a:t>
            </a:r>
            <a:r>
              <a:rPr lang="en-GB" b="1" dirty="0"/>
              <a:t>Look At</a:t>
            </a:r>
            <a:r>
              <a:rPr lang="en-GB" dirty="0"/>
              <a:t> target in the camera frame, with compositional constraints.</a:t>
            </a:r>
          </a:p>
          <a:p>
            <a:r>
              <a:rPr lang="en-GB" b="1" dirty="0"/>
              <a:t>Group Composer</a:t>
            </a:r>
            <a:r>
              <a:rPr lang="en-GB" dirty="0"/>
              <a:t>: Keep multiple </a:t>
            </a:r>
            <a:r>
              <a:rPr lang="en-GB" b="1" dirty="0"/>
              <a:t>Look At</a:t>
            </a:r>
            <a:r>
              <a:rPr lang="en-GB" dirty="0"/>
              <a:t> targets in the camera frame.</a:t>
            </a:r>
          </a:p>
          <a:p>
            <a:r>
              <a:rPr lang="en-GB" b="1" dirty="0"/>
              <a:t>Do Nothing</a:t>
            </a:r>
            <a:r>
              <a:rPr lang="en-GB" dirty="0"/>
              <a:t>: Do not rotate the Virtual Camera.</a:t>
            </a:r>
          </a:p>
          <a:p>
            <a:r>
              <a:rPr lang="en-GB" b="1" dirty="0"/>
              <a:t>POV</a:t>
            </a:r>
            <a:r>
              <a:rPr lang="en-GB" dirty="0"/>
              <a:t>: Rotate the Virtual Camera based on the user’s input.</a:t>
            </a:r>
          </a:p>
          <a:p>
            <a:r>
              <a:rPr lang="en-GB" b="1" dirty="0"/>
              <a:t>Same As Follow Target</a:t>
            </a:r>
            <a:r>
              <a:rPr lang="en-GB" dirty="0"/>
              <a:t>: Set the camera’s rotation to the rotation of the </a:t>
            </a:r>
            <a:r>
              <a:rPr lang="en-GB" b="1" dirty="0"/>
              <a:t>Follow</a:t>
            </a:r>
            <a:r>
              <a:rPr lang="en-GB" dirty="0"/>
              <a:t> target.</a:t>
            </a:r>
          </a:p>
          <a:p>
            <a:r>
              <a:rPr lang="en-GB" b="1" dirty="0"/>
              <a:t>Hard Look At</a:t>
            </a:r>
            <a:r>
              <a:rPr lang="en-GB" dirty="0"/>
              <a:t>: Keep the </a:t>
            </a:r>
            <a:r>
              <a:rPr lang="en-GB" b="1" dirty="0"/>
              <a:t>Look At</a:t>
            </a:r>
            <a:r>
              <a:rPr lang="en-GB" dirty="0"/>
              <a:t> target in the </a:t>
            </a:r>
            <a:r>
              <a:rPr lang="en-GB" dirty="0" err="1"/>
              <a:t>center</a:t>
            </a:r>
            <a:r>
              <a:rPr lang="en-GB" dirty="0"/>
              <a:t> of the camera frame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smtClean="0"/>
              <a:t>Aim Property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292173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 </a:t>
            </a:r>
            <a:r>
              <a:rPr lang="en-GB" b="1" dirty="0" smtClean="0"/>
              <a:t>Framing Transposer</a:t>
            </a:r>
            <a:r>
              <a:rPr lang="en-GB" dirty="0" smtClean="0"/>
              <a:t>,</a:t>
            </a:r>
            <a:r>
              <a:rPr lang="en-GB" dirty="0"/>
              <a:t> </a:t>
            </a:r>
            <a:r>
              <a:rPr lang="en-GB" b="1" dirty="0" smtClean="0"/>
              <a:t>Composer</a:t>
            </a:r>
            <a:r>
              <a:rPr lang="en-GB" dirty="0" smtClean="0"/>
              <a:t>, </a:t>
            </a:r>
            <a:r>
              <a:rPr lang="en-GB" dirty="0"/>
              <a:t>and </a:t>
            </a:r>
            <a:r>
              <a:rPr lang="en-GB" b="1" dirty="0" smtClean="0"/>
              <a:t>Group Composer</a:t>
            </a:r>
            <a:r>
              <a:rPr lang="en-GB" dirty="0"/>
              <a:t> algorithms define areas in the camera frame for you to compose a shot:</a:t>
            </a:r>
          </a:p>
          <a:p>
            <a:r>
              <a:rPr lang="en-GB" b="1" dirty="0"/>
              <a:t>Dead zone</a:t>
            </a:r>
            <a:r>
              <a:rPr lang="en-GB" dirty="0"/>
              <a:t>: The area of the frame that </a:t>
            </a:r>
            <a:r>
              <a:rPr lang="en-GB" dirty="0" err="1"/>
              <a:t>Cinemachine</a:t>
            </a:r>
            <a:r>
              <a:rPr lang="en-GB" dirty="0"/>
              <a:t> keeps the target in.</a:t>
            </a:r>
          </a:p>
          <a:p>
            <a:r>
              <a:rPr lang="en-GB" b="1" dirty="0"/>
              <a:t>Soft zone</a:t>
            </a:r>
            <a:r>
              <a:rPr lang="en-GB" dirty="0"/>
              <a:t>: If the target enters this region of the frame, the camera will re-orient to put it back in the dead zone. It will do this slowly or quickly, according to the time specified in the Damping settings.</a:t>
            </a:r>
          </a:p>
          <a:p>
            <a:r>
              <a:rPr lang="en-GB" b="1" dirty="0"/>
              <a:t>Screen</a:t>
            </a:r>
            <a:r>
              <a:rPr lang="en-GB" dirty="0"/>
              <a:t>: The screen position of the </a:t>
            </a:r>
            <a:r>
              <a:rPr lang="en-GB" dirty="0" smtClean="0"/>
              <a:t>centre </a:t>
            </a:r>
            <a:r>
              <a:rPr lang="en-GB" dirty="0"/>
              <a:t>of the dead zone. 0.5 is the </a:t>
            </a:r>
            <a:r>
              <a:rPr lang="en-GB" dirty="0" smtClean="0"/>
              <a:t>centre </a:t>
            </a:r>
            <a:r>
              <a:rPr lang="en-GB" dirty="0"/>
              <a:t>of the screen.</a:t>
            </a:r>
          </a:p>
          <a:p>
            <a:r>
              <a:rPr lang="en-GB" b="1" dirty="0"/>
              <a:t>Damping</a:t>
            </a:r>
            <a:r>
              <a:rPr lang="en-GB" dirty="0"/>
              <a:t>: Simulates the lag that a real camera operator introduces while operating a heavy physical camera. Damping specifies quickly or slowly the camera </a:t>
            </a:r>
            <a:r>
              <a:rPr lang="en-GB" dirty="0" smtClean="0"/>
              <a:t>reacts to movement of the tracking target.</a:t>
            </a:r>
            <a:endParaRPr lang="en-GB" dirty="0"/>
          </a:p>
          <a:p>
            <a:r>
              <a:rPr lang="en-GB" dirty="0"/>
              <a:t>The </a:t>
            </a:r>
            <a:r>
              <a:rPr lang="en-GB" b="1" dirty="0"/>
              <a:t>Game Window Guides</a:t>
            </a:r>
            <a:r>
              <a:rPr lang="en-GB" dirty="0"/>
              <a:t> gives an interactive, visual indication of these areas. The guides appear as tinted areas in the </a:t>
            </a:r>
            <a:r>
              <a:rPr lang="en-GB" dirty="0" smtClean="0"/>
              <a:t>Game View.</a:t>
            </a:r>
            <a:endParaRPr lang="en-GB" dirty="0"/>
          </a:p>
          <a:p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smtClean="0"/>
              <a:t>Composing</a:t>
            </a:r>
            <a:r>
              <a:rPr lang="en-US" sz="3600" dirty="0" smtClean="0"/>
              <a:t> a Shot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27615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GB" dirty="0"/>
              <a:t>The clear area indicates the </a:t>
            </a:r>
            <a:r>
              <a:rPr lang="en-GB" b="1" dirty="0"/>
              <a:t>dead zone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blue-tinted area indicates the </a:t>
            </a:r>
            <a:r>
              <a:rPr lang="en-GB" b="1" dirty="0"/>
              <a:t>soft zone</a:t>
            </a:r>
            <a:r>
              <a:rPr lang="en-GB" dirty="0"/>
              <a:t>. The position of the soft and dead zones indicates the </a:t>
            </a:r>
            <a:r>
              <a:rPr lang="en-GB" b="1" dirty="0"/>
              <a:t>screen</a:t>
            </a:r>
            <a:r>
              <a:rPr lang="en-GB" dirty="0"/>
              <a:t> position.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red-tinted area indicates the </a:t>
            </a:r>
            <a:r>
              <a:rPr lang="en-GB" b="1" dirty="0"/>
              <a:t>no pass</a:t>
            </a:r>
            <a:r>
              <a:rPr lang="en-GB" dirty="0"/>
              <a:t> area, which the target never enters. </a:t>
            </a:r>
            <a:endParaRPr lang="en-GB" dirty="0" smtClean="0"/>
          </a:p>
          <a:p>
            <a:r>
              <a:rPr lang="en-GB" dirty="0" smtClean="0"/>
              <a:t>The </a:t>
            </a:r>
            <a:r>
              <a:rPr lang="en-GB" dirty="0"/>
              <a:t>yellow square indicates the target.</a:t>
            </a:r>
          </a:p>
          <a:p>
            <a:r>
              <a:rPr lang="en-GB" dirty="0"/>
              <a:t>Adjust these areas to get a wide range of camera </a:t>
            </a:r>
            <a:r>
              <a:rPr lang="en-GB" dirty="0" err="1"/>
              <a:t>behaviors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Use </a:t>
            </a:r>
            <a:r>
              <a:rPr lang="en-GB" dirty="0"/>
              <a:t>this feature for things like animation cycles, where you don’t want the camera to track the target if it moves just a little</a:t>
            </a:r>
            <a:r>
              <a:rPr lang="en-GB" dirty="0" smtClean="0"/>
              <a:t>.</a:t>
            </a:r>
            <a:r>
              <a:rPr lang="en-GB" dirty="0"/>
              <a:t/>
            </a:r>
            <a:br>
              <a:rPr lang="en-GB" dirty="0"/>
            </a:br>
            <a:endParaRPr lang="en-GB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smtClean="0"/>
              <a:t>Camera Tracking</a:t>
            </a:r>
            <a:endParaRPr lang="en-US" sz="3600" dirty="0"/>
          </a:p>
        </p:txBody>
      </p:sp>
      <p:pic>
        <p:nvPicPr>
          <p:cNvPr id="9218" name="Picture 2" descr="Game Window Guides gives a visual indication of the damping, screen, soft zone, and dead zo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076" y="5137195"/>
            <a:ext cx="2635271" cy="16676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1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In your project, organize your Scene Hierarchy to have a single Unity camera with a </a:t>
            </a:r>
            <a:r>
              <a:rPr lang="en-GB" dirty="0" err="1"/>
              <a:t>CinemachineBrain</a:t>
            </a:r>
            <a:r>
              <a:rPr lang="en-GB" dirty="0"/>
              <a:t> component and many Virtual Cameras</a:t>
            </a:r>
            <a:r>
              <a:rPr lang="en-GB" dirty="0" smtClean="0"/>
              <a:t>.</a:t>
            </a:r>
            <a:endParaRPr lang="en-GB" dirty="0"/>
          </a:p>
          <a:p>
            <a:pPr fontAlgn="base"/>
            <a:r>
              <a:rPr lang="en-GB" dirty="0"/>
              <a:t>To add a Virtual Camera to a Scene</a:t>
            </a:r>
            <a:r>
              <a:rPr lang="en-GB" dirty="0" smtClean="0"/>
              <a:t>:</a:t>
            </a:r>
            <a:endParaRPr lang="en-GB" dirty="0"/>
          </a:p>
          <a:p>
            <a:pPr lvl="1" fontAlgn="base"/>
            <a:r>
              <a:rPr lang="en-GB" dirty="0"/>
              <a:t>In the Unity menu, choose </a:t>
            </a:r>
            <a:r>
              <a:rPr lang="en-GB" dirty="0" err="1"/>
              <a:t>Cinemachine</a:t>
            </a:r>
            <a:r>
              <a:rPr lang="en-GB" dirty="0"/>
              <a:t> &gt; Create Virtual Camera.</a:t>
            </a:r>
          </a:p>
          <a:p>
            <a:pPr lvl="1" fontAlgn="base"/>
            <a:r>
              <a:rPr lang="en-GB" dirty="0" smtClean="0"/>
              <a:t>Use </a:t>
            </a:r>
            <a:r>
              <a:rPr lang="en-GB" dirty="0"/>
              <a:t>the Follow property to specify a </a:t>
            </a:r>
            <a:r>
              <a:rPr lang="en-GB" dirty="0" err="1"/>
              <a:t>GameObject</a:t>
            </a:r>
            <a:r>
              <a:rPr lang="en-GB" dirty="0"/>
              <a:t> to follow.</a:t>
            </a:r>
          </a:p>
          <a:p>
            <a:pPr lvl="1" fontAlgn="base"/>
            <a:r>
              <a:rPr lang="en-GB" dirty="0" smtClean="0"/>
              <a:t>Use </a:t>
            </a:r>
            <a:r>
              <a:rPr lang="en-GB" dirty="0"/>
              <a:t>the Look At property to specify the </a:t>
            </a:r>
            <a:r>
              <a:rPr lang="en-GB" dirty="0" err="1"/>
              <a:t>GameObject</a:t>
            </a:r>
            <a:r>
              <a:rPr lang="en-GB" dirty="0"/>
              <a:t> that the Virtual Camera should aim at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smtClean="0"/>
              <a:t>Setting up Virtual Cameras</a:t>
            </a:r>
            <a:endParaRPr lang="en-US" sz="3600" dirty="0"/>
          </a:p>
        </p:txBody>
      </p:sp>
      <p:pic>
        <p:nvPicPr>
          <p:cNvPr id="6146" name="Picture 2" descr="Adding a Virtual Camera to a Scene. Note the Cinemachine Brain icon next to the Main Camera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4775" y="4668715"/>
            <a:ext cx="2209800" cy="1352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388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GB" dirty="0" smtClean="0"/>
              <a:t>You </a:t>
            </a:r>
            <a:r>
              <a:rPr lang="en-GB" dirty="0"/>
              <a:t>control Virtual Cameras in Timeline with a </a:t>
            </a:r>
            <a:r>
              <a:rPr lang="en-GB" b="1" dirty="0" err="1"/>
              <a:t>Cinemachine</a:t>
            </a:r>
            <a:r>
              <a:rPr lang="en-GB" b="1" dirty="0"/>
              <a:t> Shot Clip</a:t>
            </a:r>
            <a:r>
              <a:rPr lang="en-GB" dirty="0"/>
              <a:t>. </a:t>
            </a:r>
            <a:endParaRPr lang="en-GB" dirty="0" smtClean="0"/>
          </a:p>
          <a:p>
            <a:r>
              <a:rPr lang="en-GB" dirty="0" smtClean="0"/>
              <a:t>Each </a:t>
            </a:r>
            <a:r>
              <a:rPr lang="en-GB" dirty="0"/>
              <a:t>shot clip points to a Virtual Camera to activate then deactivate. </a:t>
            </a:r>
            <a:endParaRPr lang="en-GB" dirty="0" smtClean="0"/>
          </a:p>
          <a:p>
            <a:r>
              <a:rPr lang="en-GB" dirty="0" smtClean="0"/>
              <a:t>Use </a:t>
            </a:r>
            <a:r>
              <a:rPr lang="en-GB" dirty="0"/>
              <a:t>a sequence of shot clips to specify the order and duration of each shot.</a:t>
            </a:r>
          </a:p>
          <a:p>
            <a:r>
              <a:rPr lang="en-GB" dirty="0"/>
              <a:t>To cut between two Virtual Cameras, place the clips next to each other. </a:t>
            </a:r>
            <a:endParaRPr lang="en-GB" dirty="0" smtClean="0"/>
          </a:p>
          <a:p>
            <a:r>
              <a:rPr lang="en-GB" dirty="0" smtClean="0"/>
              <a:t>To </a:t>
            </a:r>
            <a:r>
              <a:rPr lang="en-GB" dirty="0"/>
              <a:t>blend between two Virtual Cameras, overlap the clips.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smtClean="0"/>
              <a:t>Timeline</a:t>
            </a:r>
            <a:endParaRPr lang="en-US" sz="3600" dirty="0"/>
          </a:p>
        </p:txBody>
      </p:sp>
      <p:pic>
        <p:nvPicPr>
          <p:cNvPr id="11266" name="Picture 2" descr="Cinemachine Shot Clips in Timeline, with a cut (red) and a blend (blue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884" y="4516207"/>
            <a:ext cx="6048375" cy="1238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4217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GB" dirty="0" smtClean="0"/>
              <a:t>Add the Recorder package using Package Manager</a:t>
            </a:r>
          </a:p>
          <a:p>
            <a:pPr fontAlgn="base"/>
            <a:r>
              <a:rPr lang="en-US" dirty="0" smtClean="0"/>
              <a:t>Add a Recording Track to the Timeline</a:t>
            </a:r>
          </a:p>
          <a:p>
            <a:pPr fontAlgn="base"/>
            <a:r>
              <a:rPr lang="en-US" dirty="0" smtClean="0"/>
              <a:t>Set up the Recording Settings</a:t>
            </a:r>
          </a:p>
          <a:p>
            <a:pPr fontAlgn="base"/>
            <a:r>
              <a:rPr lang="en-US" dirty="0" smtClean="0"/>
              <a:t>Press Play in the Scene</a:t>
            </a:r>
            <a:endParaRPr lang="en-GB" dirty="0" smtClean="0"/>
          </a:p>
          <a:p>
            <a:pPr fontAlgn="base"/>
            <a:endParaRPr lang="en-US" dirty="0" smtClean="0"/>
          </a:p>
          <a:p>
            <a:pPr fontAlgn="base"/>
            <a:r>
              <a:rPr lang="en-US" dirty="0" smtClean="0"/>
              <a:t>Tip: You can use </a:t>
            </a:r>
            <a:r>
              <a:rPr lang="en-US" dirty="0" err="1" smtClean="0"/>
              <a:t>GameObject</a:t>
            </a:r>
            <a:r>
              <a:rPr lang="en-US" dirty="0" smtClean="0"/>
              <a:t> &gt; Align Object with View to make Cameras align with the Scene View :)</a:t>
            </a:r>
            <a:endParaRPr lang="en-US" dirty="0"/>
          </a:p>
          <a:p>
            <a:pPr fontAlgn="base"/>
            <a:endParaRPr lang="en-GB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smtClean="0"/>
              <a:t>(Unity) Recorder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6038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Q&amp;A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US" dirty="0"/>
              <a:t>Do you have any questions related to the topics mentioned?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12290" name="Picture 2" descr="Scorn Will Show You Such Sights With An Experience Of Horror Delight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40" y="2569231"/>
            <a:ext cx="6874199" cy="386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862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846320"/>
          </a:xfrm>
        </p:spPr>
        <p:txBody>
          <a:bodyPr>
            <a:normAutofit fontScale="70000" lnSpcReduction="20000"/>
          </a:bodyPr>
          <a:lstStyle/>
          <a:p>
            <a:pPr fontAlgn="base"/>
            <a:r>
              <a:rPr lang="en-US" dirty="0" smtClean="0"/>
              <a:t>Setting </a:t>
            </a:r>
            <a:r>
              <a:rPr lang="en-US" dirty="0"/>
              <a:t>up characters for static posing</a:t>
            </a:r>
          </a:p>
          <a:p>
            <a:pPr fontAlgn="base"/>
            <a:r>
              <a:rPr lang="en-US" dirty="0"/>
              <a:t>Getting animations from </a:t>
            </a:r>
            <a:r>
              <a:rPr lang="en-US" dirty="0" err="1"/>
              <a:t>Mixamo</a:t>
            </a:r>
            <a:r>
              <a:rPr lang="en-US" dirty="0"/>
              <a:t>!</a:t>
            </a:r>
          </a:p>
          <a:p>
            <a:pPr fontAlgn="base"/>
            <a:r>
              <a:rPr lang="en-US" dirty="0"/>
              <a:t>Precise asset placement using </a:t>
            </a:r>
            <a:r>
              <a:rPr lang="en-US" dirty="0" smtClean="0"/>
              <a:t>Bones</a:t>
            </a:r>
          </a:p>
          <a:p>
            <a:pPr fontAlgn="base"/>
            <a:r>
              <a:rPr lang="en-US" dirty="0" err="1" smtClean="0"/>
              <a:t>Cinemachine</a:t>
            </a:r>
            <a:r>
              <a:rPr lang="en-US" dirty="0" smtClean="0"/>
              <a:t> &amp; Virtual Cameras</a:t>
            </a:r>
          </a:p>
          <a:p>
            <a:pPr fontAlgn="base"/>
            <a:r>
              <a:rPr lang="en-US" dirty="0" err="1" smtClean="0"/>
              <a:t>Cinemachine</a:t>
            </a:r>
            <a:r>
              <a:rPr lang="en-US" dirty="0" smtClean="0"/>
              <a:t> Brain</a:t>
            </a:r>
          </a:p>
          <a:p>
            <a:pPr fontAlgn="base"/>
            <a:r>
              <a:rPr lang="en-US" dirty="0" smtClean="0"/>
              <a:t>Moving &amp; Aiming Cameras</a:t>
            </a:r>
          </a:p>
          <a:p>
            <a:pPr fontAlgn="base"/>
            <a:r>
              <a:rPr lang="en-US" dirty="0" smtClean="0"/>
              <a:t>Body Property</a:t>
            </a:r>
          </a:p>
          <a:p>
            <a:pPr fontAlgn="base"/>
            <a:r>
              <a:rPr lang="en-US" dirty="0" smtClean="0"/>
              <a:t>Aim Property</a:t>
            </a:r>
          </a:p>
          <a:p>
            <a:pPr fontAlgn="base"/>
            <a:r>
              <a:rPr lang="en-US" dirty="0" smtClean="0"/>
              <a:t>Composing a Shot</a:t>
            </a:r>
          </a:p>
          <a:p>
            <a:pPr fontAlgn="base"/>
            <a:r>
              <a:rPr lang="en-US" dirty="0" smtClean="0"/>
              <a:t>Camera Tracking</a:t>
            </a:r>
          </a:p>
          <a:p>
            <a:pPr fontAlgn="base"/>
            <a:r>
              <a:rPr lang="en-US" dirty="0" smtClean="0"/>
              <a:t>Setting up Virtual Cameras</a:t>
            </a:r>
          </a:p>
          <a:p>
            <a:pPr fontAlgn="base"/>
            <a:r>
              <a:rPr lang="en-US" dirty="0" smtClean="0"/>
              <a:t>Timeline</a:t>
            </a:r>
          </a:p>
          <a:p>
            <a:pPr fontAlgn="base"/>
            <a:r>
              <a:rPr lang="en-US" dirty="0" smtClean="0"/>
              <a:t>(Unity) Recorder</a:t>
            </a:r>
            <a:endParaRPr lang="en-US" dirty="0" smtClean="0"/>
          </a:p>
          <a:p>
            <a:pPr fontAlgn="base"/>
            <a:r>
              <a:rPr lang="en-US" dirty="0" smtClean="0"/>
              <a:t>Q&amp;A</a:t>
            </a:r>
            <a:endParaRPr lang="en-US" dirty="0"/>
          </a:p>
          <a:p>
            <a:pPr fontAlgn="base"/>
            <a:endParaRPr lang="en-US" dirty="0"/>
          </a:p>
          <a:p>
            <a:endParaRPr lang="en-US" dirty="0"/>
          </a:p>
        </p:txBody>
      </p:sp>
      <p:pic>
        <p:nvPicPr>
          <p:cNvPr id="2050" name="Picture 2" descr="CamFi launches Matrix software for multiple camera control: Digital  Photography Re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9" y="2716268"/>
            <a:ext cx="4421309" cy="2487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890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Find Character Prefab and 3D model</a:t>
            </a:r>
          </a:p>
          <a:p>
            <a:pPr fontAlgn="base"/>
            <a:r>
              <a:rPr lang="en-US" dirty="0"/>
              <a:t>Setup Character model to reveal bones (change setting in rig)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endParaRPr lang="en-GB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3600" dirty="0"/>
              <a:t>Setting up characters for static posing</a:t>
            </a:r>
          </a:p>
        </p:txBody>
      </p:sp>
      <p:pic>
        <p:nvPicPr>
          <p:cNvPr id="5122" name="Picture 2" descr="Unity - Manual: Rig tab">
            <a:extLst>
              <a:ext uri="{FF2B5EF4-FFF2-40B4-BE49-F238E27FC236}">
                <a16:creationId xmlns:a16="http://schemas.microsoft.com/office/drawing/2014/main" xmlns="" id="{3E26B566-312D-83E8-AD70-83F98E517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34" y="3098332"/>
            <a:ext cx="4543425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xmlns="" id="{9F81E0AB-53DD-032A-4F2E-C46B93B69839}"/>
              </a:ext>
            </a:extLst>
          </p:cNvPr>
          <p:cNvSpPr/>
          <p:nvPr/>
        </p:nvSpPr>
        <p:spPr>
          <a:xfrm rot="17589498">
            <a:off x="2902592" y="5485057"/>
            <a:ext cx="780176" cy="5033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66618192-6039-BDE5-F3BD-6D4D1AF1F447}"/>
              </a:ext>
            </a:extLst>
          </p:cNvPr>
          <p:cNvSpPr txBox="1">
            <a:spLocks/>
          </p:cNvSpPr>
          <p:nvPr/>
        </p:nvSpPr>
        <p:spPr>
          <a:xfrm>
            <a:off x="2806576" y="6185812"/>
            <a:ext cx="751024" cy="463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Char char="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400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686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7280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846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718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29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062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Char char="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r>
              <a:rPr lang="en-US" dirty="0"/>
              <a:t>Off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870370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Go to </a:t>
            </a:r>
            <a:r>
              <a:rPr lang="en-US" dirty="0">
                <a:hlinkClick r:id="rId2"/>
              </a:rPr>
              <a:t>www.mixamo.com</a:t>
            </a:r>
            <a:endParaRPr lang="en-US" dirty="0"/>
          </a:p>
          <a:p>
            <a:pPr fontAlgn="base"/>
            <a:r>
              <a:rPr lang="en-US" dirty="0"/>
              <a:t>Create an Adobe Account</a:t>
            </a:r>
          </a:p>
          <a:p>
            <a:pPr fontAlgn="base"/>
            <a:r>
              <a:rPr lang="en-US" dirty="0"/>
              <a:t>Upload your character or download an existing one</a:t>
            </a:r>
          </a:p>
          <a:p>
            <a:pPr fontAlgn="base"/>
            <a:r>
              <a:rPr lang="en-US" dirty="0"/>
              <a:t>Choose an animation</a:t>
            </a:r>
          </a:p>
          <a:p>
            <a:pPr fontAlgn="base"/>
            <a:r>
              <a:rPr lang="en-US" dirty="0"/>
              <a:t>Download and import animation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endParaRPr lang="en-GB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GB" sz="3600" dirty="0"/>
              <a:t>Getting animations from </a:t>
            </a:r>
            <a:r>
              <a:rPr lang="en-GB" sz="3600" dirty="0" err="1"/>
              <a:t>Mixamo</a:t>
            </a:r>
            <a:r>
              <a:rPr lang="en-GB" sz="3600" dirty="0"/>
              <a:t>!</a:t>
            </a:r>
          </a:p>
        </p:txBody>
      </p:sp>
      <p:pic>
        <p:nvPicPr>
          <p:cNvPr id="4098" name="Picture 2" descr="Mixamo Announces Mixamo 2.0 | Animation World Network">
            <a:extLst>
              <a:ext uri="{FF2B5EF4-FFF2-40B4-BE49-F238E27FC236}">
                <a16:creationId xmlns:a16="http://schemas.microsoft.com/office/drawing/2014/main" xmlns="" id="{51EF77E0-8731-B2F6-1ECD-B290E65D0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238" y="3528809"/>
            <a:ext cx="5546989" cy="3072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Mixamo to Cinema 4D Character Workflow: Rig Characters and Export  Animations with Mixamo [Video Tutorial] - Cineversity Training and Tools  for Cinema 4D">
            <a:extLst>
              <a:ext uri="{FF2B5EF4-FFF2-40B4-BE49-F238E27FC236}">
                <a16:creationId xmlns:a16="http://schemas.microsoft.com/office/drawing/2014/main" xmlns="" id="{2654C728-791A-AE17-26D9-E8D0C4584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967" y="4449330"/>
            <a:ext cx="3827652" cy="21519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67140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US" dirty="0"/>
              <a:t>Find an asset like a weapon you would like the character to hold</a:t>
            </a:r>
          </a:p>
          <a:p>
            <a:pPr fontAlgn="base"/>
            <a:r>
              <a:rPr lang="en-US" dirty="0"/>
              <a:t>Find the left hand or right hand bone</a:t>
            </a:r>
          </a:p>
          <a:p>
            <a:pPr fontAlgn="base"/>
            <a:r>
              <a:rPr lang="en-US" dirty="0"/>
              <a:t>Place the Asset in the hand of the character</a:t>
            </a:r>
          </a:p>
          <a:p>
            <a:pPr fontAlgn="base"/>
            <a:r>
              <a:rPr lang="en-US" dirty="0"/>
              <a:t>Tweak and improve the positioning</a:t>
            </a:r>
          </a:p>
          <a:p>
            <a:pPr fontAlgn="base"/>
            <a:r>
              <a:rPr lang="en-US" dirty="0"/>
              <a:t>Check the character pose</a:t>
            </a:r>
          </a:p>
          <a:p>
            <a:pPr marL="0" indent="0" fontAlgn="base">
              <a:buNone/>
            </a:pPr>
            <a:endParaRPr lang="en-US" dirty="0"/>
          </a:p>
          <a:p>
            <a:pPr fontAlgn="base"/>
            <a:endParaRPr lang="en-GB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/>
              <a:t>Precise asset placement using Bones</a:t>
            </a:r>
          </a:p>
        </p:txBody>
      </p:sp>
      <p:pic>
        <p:nvPicPr>
          <p:cNvPr id="3076" name="Picture 4" descr="03] Unity Animation Rigging - Attaching a weapon using two bone IK  constraint - YouTube">
            <a:extLst>
              <a:ext uri="{FF2B5EF4-FFF2-40B4-BE49-F238E27FC236}">
                <a16:creationId xmlns:a16="http://schemas.microsoft.com/office/drawing/2014/main" xmlns="" id="{2D8D03C4-D65A-90D5-B9A3-9161269AC3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9" t="5630" r="11816" b="4154"/>
          <a:stretch/>
        </p:blipFill>
        <p:spPr bwMode="auto">
          <a:xfrm>
            <a:off x="6685667" y="3607267"/>
            <a:ext cx="4301332" cy="2617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118150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GB" dirty="0" err="1"/>
              <a:t>Cinemachine</a:t>
            </a:r>
            <a:r>
              <a:rPr lang="en-GB" dirty="0"/>
              <a:t> does </a:t>
            </a:r>
            <a:r>
              <a:rPr lang="en-GB" b="1" dirty="0"/>
              <a:t>not</a:t>
            </a:r>
            <a:r>
              <a:rPr lang="en-GB" dirty="0"/>
              <a:t> create new cameras. </a:t>
            </a:r>
            <a:endParaRPr lang="en-GB" dirty="0" smtClean="0"/>
          </a:p>
          <a:p>
            <a:pPr fontAlgn="base"/>
            <a:r>
              <a:rPr lang="en-GB" dirty="0" smtClean="0"/>
              <a:t>It directs </a:t>
            </a:r>
            <a:r>
              <a:rPr lang="en-GB" dirty="0"/>
              <a:t>a single Unity camera for </a:t>
            </a:r>
            <a:r>
              <a:rPr lang="en-GB" b="1" dirty="0"/>
              <a:t>multiple shots</a:t>
            </a:r>
            <a:r>
              <a:rPr lang="en-GB" dirty="0"/>
              <a:t>. </a:t>
            </a:r>
            <a:endParaRPr lang="en-GB" dirty="0" smtClean="0"/>
          </a:p>
          <a:p>
            <a:pPr fontAlgn="base"/>
            <a:r>
              <a:rPr lang="en-GB" dirty="0" smtClean="0"/>
              <a:t>You </a:t>
            </a:r>
            <a:r>
              <a:rPr lang="en-GB" dirty="0"/>
              <a:t>compose these shots with </a:t>
            </a:r>
            <a:r>
              <a:rPr lang="en-GB" b="1" dirty="0"/>
              <a:t>Virtual Cameras</a:t>
            </a:r>
            <a:r>
              <a:rPr lang="en-GB" dirty="0"/>
              <a:t>. </a:t>
            </a:r>
            <a:endParaRPr lang="en-GB" dirty="0" smtClean="0"/>
          </a:p>
          <a:p>
            <a:pPr fontAlgn="base"/>
            <a:r>
              <a:rPr lang="en-GB" dirty="0" smtClean="0"/>
              <a:t>Virtual </a:t>
            </a:r>
            <a:r>
              <a:rPr lang="en-GB" dirty="0"/>
              <a:t>Cameras move and rotate the Unity camera and control its settings</a:t>
            </a:r>
            <a:r>
              <a:rPr lang="en-GB" dirty="0" smtClean="0"/>
              <a:t>.</a:t>
            </a:r>
          </a:p>
          <a:p>
            <a:pPr fontAlgn="base"/>
            <a:endParaRPr lang="en-US" dirty="0"/>
          </a:p>
          <a:p>
            <a:r>
              <a:rPr lang="en-GB" dirty="0"/>
              <a:t>The </a:t>
            </a:r>
            <a:r>
              <a:rPr lang="en-GB" b="1" dirty="0"/>
              <a:t>main tasks </a:t>
            </a:r>
            <a:r>
              <a:rPr lang="en-GB" dirty="0"/>
              <a:t>that the Virtual Camera does for you:</a:t>
            </a:r>
          </a:p>
          <a:p>
            <a:pPr lvl="1"/>
            <a:r>
              <a:rPr lang="en-GB" b="1" dirty="0"/>
              <a:t>Position</a:t>
            </a:r>
            <a:r>
              <a:rPr lang="en-GB" dirty="0"/>
              <a:t> the Unity </a:t>
            </a:r>
            <a:r>
              <a:rPr lang="en-GB" b="1" dirty="0"/>
              <a:t>camera</a:t>
            </a:r>
            <a:r>
              <a:rPr lang="en-GB" dirty="0"/>
              <a:t> in the Scene.</a:t>
            </a:r>
          </a:p>
          <a:p>
            <a:pPr lvl="1"/>
            <a:r>
              <a:rPr lang="en-GB" b="1" dirty="0"/>
              <a:t>Aim</a:t>
            </a:r>
            <a:r>
              <a:rPr lang="en-GB" dirty="0"/>
              <a:t> the Unity </a:t>
            </a:r>
            <a:r>
              <a:rPr lang="en-GB" b="1" dirty="0"/>
              <a:t>camera</a:t>
            </a:r>
            <a:r>
              <a:rPr lang="en-GB" dirty="0"/>
              <a:t> at something.</a:t>
            </a:r>
          </a:p>
          <a:p>
            <a:pPr fontAlgn="base"/>
            <a:endParaRPr lang="en-US" dirty="0"/>
          </a:p>
          <a:p>
            <a:pPr fontAlgn="base"/>
            <a:endParaRPr lang="en-GB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err="1" smtClean="0"/>
              <a:t>Cinemachine</a:t>
            </a:r>
            <a:r>
              <a:rPr lang="en-US" sz="3600" dirty="0" smtClean="0"/>
              <a:t> &amp; Virtual Cameras</a:t>
            </a:r>
            <a:endParaRPr lang="en-US" sz="3600" dirty="0"/>
          </a:p>
        </p:txBody>
      </p:sp>
      <p:pic>
        <p:nvPicPr>
          <p:cNvPr id="1026" name="Picture 2" descr="A Scene containing a Unity camera with Cinemachine Brain (blue) and multiple Virtual Cameras (red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5774" y="4088423"/>
            <a:ext cx="2257425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23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GB" dirty="0"/>
              <a:t>The </a:t>
            </a:r>
            <a:r>
              <a:rPr lang="en-GB" dirty="0" err="1"/>
              <a:t>Cinemachine</a:t>
            </a:r>
            <a:r>
              <a:rPr lang="en-GB" dirty="0"/>
              <a:t> Brain is a </a:t>
            </a:r>
            <a:r>
              <a:rPr lang="en-GB" b="1" dirty="0"/>
              <a:t>component</a:t>
            </a:r>
            <a:r>
              <a:rPr lang="en-GB" dirty="0"/>
              <a:t> in the Unity Camera itself. </a:t>
            </a:r>
            <a:endParaRPr lang="en-GB" dirty="0" smtClean="0"/>
          </a:p>
          <a:p>
            <a:r>
              <a:rPr lang="en-GB" dirty="0" err="1" smtClean="0"/>
              <a:t>Cinemachine</a:t>
            </a:r>
            <a:r>
              <a:rPr lang="en-GB" dirty="0" smtClean="0"/>
              <a:t> </a:t>
            </a:r>
            <a:r>
              <a:rPr lang="en-GB" dirty="0"/>
              <a:t>Brain </a:t>
            </a:r>
            <a:r>
              <a:rPr lang="en-GB" b="1" dirty="0"/>
              <a:t>monitors</a:t>
            </a:r>
            <a:r>
              <a:rPr lang="en-GB" dirty="0"/>
              <a:t> all active </a:t>
            </a:r>
            <a:r>
              <a:rPr lang="en-GB" b="1" dirty="0"/>
              <a:t>Virtual Cameras </a:t>
            </a:r>
            <a:r>
              <a:rPr lang="en-GB" dirty="0"/>
              <a:t>in the Scene. </a:t>
            </a:r>
            <a:endParaRPr lang="en-GB" dirty="0" smtClean="0"/>
          </a:p>
          <a:p>
            <a:r>
              <a:rPr lang="en-GB" dirty="0" smtClean="0"/>
              <a:t>To </a:t>
            </a:r>
            <a:r>
              <a:rPr lang="en-GB" dirty="0"/>
              <a:t>specify the next live Virtual Camera, you </a:t>
            </a:r>
            <a:r>
              <a:rPr lang="en-GB" b="1" dirty="0" smtClean="0"/>
              <a:t>activate</a:t>
            </a:r>
            <a:r>
              <a:rPr lang="en-GB" dirty="0" smtClean="0"/>
              <a:t> or </a:t>
            </a:r>
            <a:r>
              <a:rPr lang="en-GB" b="1" dirty="0" smtClean="0"/>
              <a:t>deactivate</a:t>
            </a:r>
            <a:r>
              <a:rPr lang="en-GB" dirty="0"/>
              <a:t> the desired Virtual Camera's game object. </a:t>
            </a:r>
            <a:endParaRPr lang="en-GB" dirty="0" smtClean="0"/>
          </a:p>
          <a:p>
            <a:r>
              <a:rPr lang="en-GB" dirty="0" err="1" smtClean="0"/>
              <a:t>Cinemachine</a:t>
            </a:r>
            <a:r>
              <a:rPr lang="en-GB" dirty="0" smtClean="0"/>
              <a:t> </a:t>
            </a:r>
            <a:r>
              <a:rPr lang="en-GB" dirty="0"/>
              <a:t>Brain then chooses the most recently activated Virtual Camera with the same or higher </a:t>
            </a:r>
            <a:r>
              <a:rPr lang="en-GB" b="1" dirty="0"/>
              <a:t>priority</a:t>
            </a:r>
            <a:r>
              <a:rPr lang="en-GB" dirty="0"/>
              <a:t> as the live Virtual Camera. </a:t>
            </a:r>
            <a:endParaRPr lang="en-GB" dirty="0" smtClean="0"/>
          </a:p>
          <a:p>
            <a:r>
              <a:rPr lang="en-GB" dirty="0" smtClean="0"/>
              <a:t>It </a:t>
            </a:r>
            <a:r>
              <a:rPr lang="en-GB" dirty="0"/>
              <a:t>performs a </a:t>
            </a:r>
            <a:r>
              <a:rPr lang="en-GB" b="1" dirty="0"/>
              <a:t>cut</a:t>
            </a:r>
            <a:r>
              <a:rPr lang="en-GB" dirty="0"/>
              <a:t> or </a:t>
            </a:r>
            <a:r>
              <a:rPr lang="en-GB" b="1" dirty="0"/>
              <a:t>blend</a:t>
            </a:r>
            <a:r>
              <a:rPr lang="en-GB" dirty="0"/>
              <a:t> between the previous and new Virtual Cameras.</a:t>
            </a:r>
          </a:p>
          <a:p>
            <a:r>
              <a:rPr lang="en-GB" dirty="0" smtClean="0"/>
              <a:t>Use</a:t>
            </a:r>
            <a:r>
              <a:rPr lang="en-GB" dirty="0"/>
              <a:t> </a:t>
            </a:r>
            <a:r>
              <a:rPr lang="en-GB" b="1" dirty="0" smtClean="0"/>
              <a:t>Timeline</a:t>
            </a:r>
            <a:r>
              <a:rPr lang="en-GB" dirty="0"/>
              <a:t> to choreograph cameras in predictable situations, like </a:t>
            </a:r>
            <a:r>
              <a:rPr lang="en-GB" dirty="0" err="1" smtClean="0"/>
              <a:t>cutscenes</a:t>
            </a:r>
            <a:r>
              <a:rPr lang="en-GB" dirty="0" smtClean="0"/>
              <a:t>.</a:t>
            </a:r>
          </a:p>
          <a:p>
            <a:r>
              <a:rPr lang="en-GB" dirty="0" smtClean="0"/>
              <a:t>Timeline </a:t>
            </a:r>
            <a:r>
              <a:rPr lang="en-GB" dirty="0"/>
              <a:t>overrides the </a:t>
            </a:r>
            <a:r>
              <a:rPr lang="en-GB" dirty="0" err="1"/>
              <a:t>Cinemachine</a:t>
            </a:r>
            <a:r>
              <a:rPr lang="en-GB" dirty="0"/>
              <a:t> Brain priority system to give you precise, to-the-frame camera control</a:t>
            </a:r>
            <a:r>
              <a:rPr lang="en-GB" dirty="0" smtClean="0"/>
              <a:t>.</a:t>
            </a:r>
          </a:p>
          <a:p>
            <a:pPr fontAlgn="base"/>
            <a:endParaRPr lang="en-US" dirty="0"/>
          </a:p>
          <a:p>
            <a:pPr fontAlgn="base"/>
            <a:endParaRPr lang="en-GB" sz="24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err="1" smtClean="0"/>
              <a:t>Cinemachine</a:t>
            </a:r>
            <a:r>
              <a:rPr lang="en-US" sz="3600" dirty="0" smtClean="0"/>
              <a:t> Brain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8563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pPr fontAlgn="base"/>
            <a:r>
              <a:rPr lang="en-GB" dirty="0"/>
              <a:t>Use the </a:t>
            </a:r>
            <a:r>
              <a:rPr lang="en-GB" b="1" dirty="0"/>
              <a:t>Body</a:t>
            </a:r>
            <a:r>
              <a:rPr lang="en-GB" dirty="0"/>
              <a:t> properties in a Virtual Camera to specify </a:t>
            </a:r>
            <a:r>
              <a:rPr lang="en-GB" b="1" dirty="0"/>
              <a:t>how to move </a:t>
            </a:r>
            <a:r>
              <a:rPr lang="en-GB" dirty="0"/>
              <a:t>it in the Scene. </a:t>
            </a:r>
            <a:endParaRPr lang="en-GB" dirty="0" smtClean="0"/>
          </a:p>
          <a:p>
            <a:pPr fontAlgn="base"/>
            <a:r>
              <a:rPr lang="en-GB" dirty="0" smtClean="0"/>
              <a:t>Use </a:t>
            </a:r>
            <a:r>
              <a:rPr lang="en-GB" dirty="0"/>
              <a:t>the </a:t>
            </a:r>
            <a:r>
              <a:rPr lang="en-GB" b="1" dirty="0"/>
              <a:t>Aim</a:t>
            </a:r>
            <a:r>
              <a:rPr lang="en-GB" dirty="0"/>
              <a:t> properties to specify </a:t>
            </a:r>
            <a:r>
              <a:rPr lang="en-GB" b="1" dirty="0"/>
              <a:t>how to rotate </a:t>
            </a:r>
            <a:r>
              <a:rPr lang="en-GB" dirty="0"/>
              <a:t>it</a:t>
            </a:r>
            <a:r>
              <a:rPr lang="en-GB" dirty="0" smtClean="0"/>
              <a:t>.</a:t>
            </a:r>
          </a:p>
          <a:p>
            <a:pPr fontAlgn="base"/>
            <a:r>
              <a:rPr lang="en-GB" dirty="0" smtClean="0"/>
              <a:t>A </a:t>
            </a:r>
            <a:r>
              <a:rPr lang="en-GB" dirty="0"/>
              <a:t>Virtual Camera has two targets</a:t>
            </a:r>
            <a:r>
              <a:rPr lang="en-GB" dirty="0" smtClean="0"/>
              <a:t>:</a:t>
            </a:r>
          </a:p>
          <a:p>
            <a:pPr lvl="1" fontAlgn="base"/>
            <a:r>
              <a:rPr lang="en-GB" dirty="0" smtClean="0"/>
              <a:t>The </a:t>
            </a:r>
            <a:r>
              <a:rPr lang="en-GB" dirty="0"/>
              <a:t>Follow target specifies a </a:t>
            </a:r>
            <a:r>
              <a:rPr lang="en-GB" dirty="0" err="1"/>
              <a:t>GameObject</a:t>
            </a:r>
            <a:r>
              <a:rPr lang="en-GB" dirty="0"/>
              <a:t> for the Virtual Camera to move with</a:t>
            </a:r>
            <a:r>
              <a:rPr lang="en-GB" dirty="0" smtClean="0"/>
              <a:t>.</a:t>
            </a:r>
          </a:p>
          <a:p>
            <a:pPr lvl="1" fontAlgn="base"/>
            <a:r>
              <a:rPr lang="en-GB" dirty="0" smtClean="0"/>
              <a:t>The </a:t>
            </a:r>
            <a:r>
              <a:rPr lang="en-GB" dirty="0"/>
              <a:t>Look At target specifies the </a:t>
            </a:r>
            <a:r>
              <a:rPr lang="en-GB" dirty="0" err="1"/>
              <a:t>GameObject</a:t>
            </a:r>
            <a:r>
              <a:rPr lang="en-GB" dirty="0"/>
              <a:t> to aim at</a:t>
            </a:r>
            <a:r>
              <a:rPr lang="en-GB" dirty="0" smtClean="0"/>
              <a:t>.</a:t>
            </a:r>
          </a:p>
          <a:p>
            <a:pPr fontAlgn="base"/>
            <a:r>
              <a:rPr lang="en-GB" dirty="0" smtClean="0"/>
              <a:t>Use </a:t>
            </a:r>
            <a:r>
              <a:rPr lang="en-GB" dirty="0"/>
              <a:t>the </a:t>
            </a:r>
            <a:r>
              <a:rPr lang="en-GB" dirty="0" err="1"/>
              <a:t>CinemachineComponent</a:t>
            </a:r>
            <a:r>
              <a:rPr lang="en-GB" dirty="0"/>
              <a:t> class to implement a custom moving or aiming </a:t>
            </a:r>
            <a:r>
              <a:rPr lang="en-GB" dirty="0" err="1"/>
              <a:t>behavior</a:t>
            </a:r>
            <a:r>
              <a:rPr lang="en-GB" dirty="0"/>
              <a:t>.</a:t>
            </a:r>
            <a:endParaRPr lang="en-GB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smtClean="0"/>
              <a:t>Moving &amp; Aiming Cameras</a:t>
            </a:r>
            <a:endParaRPr lang="en-US" sz="3600" dirty="0"/>
          </a:p>
        </p:txBody>
      </p:sp>
      <p:pic>
        <p:nvPicPr>
          <p:cNvPr id="4101" name="Picture 5" descr="Camera Movements Explained with Examples | Beverly Boy Produ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631" y="4892400"/>
            <a:ext cx="2834298" cy="17714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7054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2919" y="2011680"/>
            <a:ext cx="9784080" cy="4726004"/>
          </a:xfrm>
        </p:spPr>
        <p:txBody>
          <a:bodyPr>
            <a:normAutofit/>
          </a:bodyPr>
          <a:lstStyle/>
          <a:p>
            <a:r>
              <a:rPr lang="en-GB" dirty="0"/>
              <a:t>The </a:t>
            </a:r>
            <a:r>
              <a:rPr lang="en-GB" b="1" dirty="0"/>
              <a:t>Body</a:t>
            </a:r>
            <a:r>
              <a:rPr lang="en-GB" dirty="0"/>
              <a:t> properties offer the following procedural algorithms for moving the Virtual Camera in a Scene:</a:t>
            </a:r>
          </a:p>
          <a:p>
            <a:r>
              <a:rPr lang="en-GB" b="1" dirty="0"/>
              <a:t>Transposer</a:t>
            </a:r>
            <a:r>
              <a:rPr lang="en-GB" dirty="0"/>
              <a:t>: Move in a fixed relationship to the </a:t>
            </a:r>
            <a:r>
              <a:rPr lang="en-GB" b="1" dirty="0"/>
              <a:t>Follow</a:t>
            </a:r>
            <a:r>
              <a:rPr lang="en-GB" dirty="0"/>
              <a:t> target, with optional damping.</a:t>
            </a:r>
          </a:p>
          <a:p>
            <a:r>
              <a:rPr lang="en-GB" b="1" dirty="0"/>
              <a:t>Do Nothing</a:t>
            </a:r>
            <a:r>
              <a:rPr lang="en-GB" dirty="0"/>
              <a:t>: Do not move the Virtual Camera.</a:t>
            </a:r>
          </a:p>
          <a:p>
            <a:r>
              <a:rPr lang="en-GB" b="1" dirty="0"/>
              <a:t>Framing Transposer</a:t>
            </a:r>
            <a:r>
              <a:rPr lang="en-GB" dirty="0"/>
              <a:t>: Move in a fixed screen-space relationship to the </a:t>
            </a:r>
            <a:r>
              <a:rPr lang="en-GB" b="1" dirty="0"/>
              <a:t>Follow</a:t>
            </a:r>
            <a:r>
              <a:rPr lang="en-GB" dirty="0"/>
              <a:t> target, with optional damping.</a:t>
            </a:r>
          </a:p>
          <a:p>
            <a:r>
              <a:rPr lang="en-GB" b="1" dirty="0"/>
              <a:t>Orbital Transposer</a:t>
            </a:r>
            <a:r>
              <a:rPr lang="en-GB" dirty="0"/>
              <a:t>: Move in a variable relationship to the </a:t>
            </a:r>
            <a:r>
              <a:rPr lang="en-GB" b="1" dirty="0"/>
              <a:t>Follow</a:t>
            </a:r>
            <a:r>
              <a:rPr lang="en-GB" dirty="0"/>
              <a:t> target, optionally accepting player input.</a:t>
            </a:r>
          </a:p>
          <a:p>
            <a:r>
              <a:rPr lang="en-GB" b="1" dirty="0"/>
              <a:t>Tracked Dolly</a:t>
            </a:r>
            <a:r>
              <a:rPr lang="en-GB" dirty="0"/>
              <a:t>: Move along a predefined path.</a:t>
            </a:r>
          </a:p>
          <a:p>
            <a:r>
              <a:rPr lang="en-GB" b="1" dirty="0"/>
              <a:t>Hard Lock to Target</a:t>
            </a:r>
            <a:r>
              <a:rPr lang="en-GB" dirty="0"/>
              <a:t>: Use the same position at the </a:t>
            </a:r>
            <a:r>
              <a:rPr lang="en-GB" b="1" dirty="0"/>
              <a:t>Follow</a:t>
            </a:r>
            <a:r>
              <a:rPr lang="en-GB" dirty="0"/>
              <a:t> target.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base"/>
            <a:r>
              <a:rPr lang="en-US" sz="3600" dirty="0" smtClean="0"/>
              <a:t>Body Property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84611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6539</TotalTime>
  <Words>450</Words>
  <Application>Microsoft Office PowerPoint</Application>
  <PresentationFormat>Widescreen</PresentationFormat>
  <Paragraphs>108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Corbel</vt:lpstr>
      <vt:lpstr>Wingdings</vt:lpstr>
      <vt:lpstr>Banded</vt:lpstr>
      <vt:lpstr>Cinematic Studies</vt:lpstr>
      <vt:lpstr>Class 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Q&amp;A</vt:lpstr>
    </vt:vector>
  </TitlesOfParts>
  <Company>Scan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Brian Cox</dc:creator>
  <cp:lastModifiedBy>Brian Cox</cp:lastModifiedBy>
  <cp:revision>104</cp:revision>
  <dcterms:created xsi:type="dcterms:W3CDTF">2018-12-08T05:43:34Z</dcterms:created>
  <dcterms:modified xsi:type="dcterms:W3CDTF">2023-02-12T11:27:45Z</dcterms:modified>
</cp:coreProperties>
</file>